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75" r:id="rId4"/>
    <p:sldId id="276" r:id="rId5"/>
    <p:sldId id="277" r:id="rId6"/>
    <p:sldId id="278" r:id="rId7"/>
    <p:sldId id="264" r:id="rId8"/>
    <p:sldId id="265" r:id="rId9"/>
    <p:sldId id="266" r:id="rId10"/>
    <p:sldId id="268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9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B4E"/>
    <a:srgbClr val="373C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0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solidFill>
          <a:srgbClr val="373C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942000" y="2640013"/>
            <a:ext cx="36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1990724" y="339701"/>
            <a:ext cx="72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80000" y="4414044"/>
            <a:ext cx="108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0" y="1284288"/>
            <a:ext cx="144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83175" y="1123162"/>
            <a:ext cx="6684825" cy="2633209"/>
          </a:xfrm>
          <a:solidFill>
            <a:srgbClr val="F15B4E"/>
          </a:solidFill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7073400" y="623032"/>
            <a:ext cx="108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7952400" y="5753075"/>
            <a:ext cx="108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9982200" y="246014"/>
            <a:ext cx="144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4038600" y="5645075"/>
            <a:ext cx="144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3041400" y="872698"/>
            <a:ext cx="108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1669800" y="6157057"/>
            <a:ext cx="108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 userDrawn="1"/>
        </p:nvSpPr>
        <p:spPr>
          <a:xfrm>
            <a:off x="10988175" y="2051782"/>
            <a:ext cx="108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 userDrawn="1"/>
        </p:nvSpPr>
        <p:spPr>
          <a:xfrm>
            <a:off x="6437925" y="5440350"/>
            <a:ext cx="36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 userDrawn="1"/>
        </p:nvSpPr>
        <p:spPr>
          <a:xfrm>
            <a:off x="11168175" y="4096066"/>
            <a:ext cx="36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175" y="3979623"/>
            <a:ext cx="6728027" cy="107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42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00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279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38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75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669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57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382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019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622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913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10515600" cy="852488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838200" y="342900"/>
            <a:ext cx="108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0633800" y="6212656"/>
            <a:ext cx="72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826" y="323850"/>
            <a:ext cx="704974" cy="5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060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6480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378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03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84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855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584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6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bg>
      <p:bgPr>
        <a:solidFill>
          <a:srgbClr val="373C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683" y="3952875"/>
            <a:ext cx="1761241" cy="1757362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838200" y="466725"/>
            <a:ext cx="108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0273800" y="5925294"/>
            <a:ext cx="720000" cy="108000"/>
          </a:xfrm>
          <a:prstGeom prst="rect">
            <a:avLst/>
          </a:prstGeom>
          <a:solidFill>
            <a:srgbClr val="F15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613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21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52A35-2052-4C73-B485-706FB510E0E2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CC52D-EB94-49EB-B6D8-3F4F7BF71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1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31E62-48BD-4FD3-804B-C9E8AF2B70AC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E29D7-0147-47B6-AE23-A707EBC42C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04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ebp"/><Relationship Id="rId2" Type="http://schemas.openxmlformats.org/officeDocument/2006/relationships/image" Target="../media/image18.webp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eb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eb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ebp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3C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83175" y="1123162"/>
            <a:ext cx="6732450" cy="2633209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Сертификация учителей в США</a:t>
            </a:r>
          </a:p>
        </p:txBody>
      </p:sp>
    </p:spTree>
    <p:extLst>
      <p:ext uri="{BB962C8B-B14F-4D97-AF65-F5344CB8AC3E}">
        <p14:creationId xmlns:p14="http://schemas.microsoft.com/office/powerpoint/2010/main" val="3263453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9B71832-4C1D-4F3F-AC3A-1CDCBBCD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331" y="256434"/>
            <a:ext cx="9293577" cy="105930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PRAXIS III</a:t>
            </a:r>
            <a:endParaRPr lang="ru-RU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E716508-089C-4096-943B-8BBB786A1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1102299"/>
            <a:ext cx="4488654" cy="34485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u="sng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в себя:</a:t>
            </a:r>
          </a:p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работой учителя во время урока;</a:t>
            </a:r>
          </a:p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документацией, подготовленной учителем;</a:t>
            </a:r>
          </a:p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интервью. 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B1946D1-0DE4-412E-8D72-314EDCA82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17" y="1109374"/>
            <a:ext cx="4488654" cy="34415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u="sng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оценивает:</a:t>
            </a:r>
          </a:p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планировать;</a:t>
            </a:r>
          </a:p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создавать атмосферу обучения;</a:t>
            </a:r>
          </a:p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разрабатывать инструкции;</a:t>
            </a:r>
          </a:p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выполнять профессиональные обязанности.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EE57FC6-1A5E-474C-8AC5-8457ADBA2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62" y="3960876"/>
            <a:ext cx="3592068" cy="239471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DD38695-F072-4765-8AE3-2D3B6FC7BC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8506" y="4191479"/>
            <a:ext cx="2885478" cy="216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9571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760" y="681038"/>
            <a:ext cx="10515600" cy="83241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 </a:t>
            </a:r>
            <a:b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(профессиональный сертификат продвинутого уровня)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C9AA821-FCEB-4EE5-BF0E-F8D683B9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1911096"/>
            <a:ext cx="10515600" cy="370808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наличие успешного опыта проф. деятельности не менее 2 лет;</a:t>
            </a:r>
          </a:p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проверяется компетентность по 3 стандартам: эффективность преподавания, профессиональное развитие, профессиональный вклад в дело обучения и воспитания;</a:t>
            </a:r>
          </a:p>
          <a:p>
            <a:pPr algn="just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9F32543-82AE-4446-B9F9-2500421BCF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068" y="4041872"/>
            <a:ext cx="1887172" cy="197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1343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616" y="732695"/>
            <a:ext cx="10515600" cy="83241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 </a:t>
            </a:r>
            <a:b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(профессиональный сертификат продвинутого уровня)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C9AA821-FCEB-4EE5-BF0E-F8D683B9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7080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анализирует опыт своей работы в школе и составляет план профессионального развития;</a:t>
            </a:r>
          </a:p>
          <a:p>
            <a:pPr marL="0" indent="0" algn="just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Прямая стрелка">
            <a:extLst>
              <a:ext uri="{FF2B5EF4-FFF2-40B4-BE49-F238E27FC236}">
                <a16:creationId xmlns:a16="http://schemas.microsoft.com/office/drawing/2014/main" id="{0E8FB39E-69A4-4931-903D-DCA0C16DBE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5756148" y="2689825"/>
            <a:ext cx="566928" cy="56692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2DA3AF-DD69-4905-88A9-5C214066272B}"/>
              </a:ext>
            </a:extLst>
          </p:cNvPr>
          <p:cNvSpPr txBox="1"/>
          <p:nvPr/>
        </p:nvSpPr>
        <p:spPr>
          <a:xfrm>
            <a:off x="1286256" y="3171243"/>
            <a:ext cx="9619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командой профессионального роста: кандидат; представители учительского сообщества, школьного округа, университета или колледжа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6AE4DE-543D-438F-8004-297E8A4922F4}"/>
              </a:ext>
            </a:extLst>
          </p:cNvPr>
          <p:cNvSpPr txBox="1"/>
          <p:nvPr/>
        </p:nvSpPr>
        <p:spPr>
          <a:xfrm>
            <a:off x="1931993" y="5011055"/>
            <a:ext cx="8622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Семинар, по итогам сертификат до 5 лет, но есть и бессрочные</a:t>
            </a:r>
          </a:p>
        </p:txBody>
      </p:sp>
      <p:pic>
        <p:nvPicPr>
          <p:cNvPr id="13" name="Рисунок 12" descr="Прямая стрелка">
            <a:extLst>
              <a:ext uri="{FF2B5EF4-FFF2-40B4-BE49-F238E27FC236}">
                <a16:creationId xmlns:a16="http://schemas.microsoft.com/office/drawing/2014/main" id="{C8F09079-C5D2-4DB1-A359-AC2878A803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5781576" y="4471737"/>
            <a:ext cx="518315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1410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28" y="926549"/>
            <a:ext cx="10515600" cy="83241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 </a:t>
            </a:r>
            <a:b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(добровольное сертифицирование через Национальный совет)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C9AA821-FCEB-4EE5-BF0E-F8D683B9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8880"/>
            <a:ext cx="10515600" cy="3708082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добровольный процесс;</a:t>
            </a:r>
          </a:p>
          <a:p>
            <a:pPr algn="just"/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действует во всех школах;</a:t>
            </a:r>
          </a:p>
          <a:p>
            <a:pPr algn="just"/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участия необходимо: </a:t>
            </a:r>
          </a:p>
          <a:p>
            <a:pPr algn="just"/>
            <a:r>
              <a:rPr lang="ru-RU" sz="32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бакалавра</a:t>
            </a:r>
          </a:p>
          <a:p>
            <a:pPr algn="just"/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лицензия на преподавание</a:t>
            </a:r>
          </a:p>
          <a:p>
            <a:pPr algn="just"/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3-х летний опыт работы.</a:t>
            </a:r>
          </a:p>
          <a:p>
            <a:pPr algn="just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6286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472" y="579077"/>
            <a:ext cx="10515600" cy="832417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  </a:t>
            </a:r>
            <a:br>
              <a:rPr lang="ru-RU" sz="4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C9AA821-FCEB-4EE5-BF0E-F8D683B9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472" y="1574959"/>
            <a:ext cx="10515600" cy="370808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преданы своим ученикам и процессу обучения;</a:t>
            </a:r>
          </a:p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знают свой предмет и знают как его преподавать;</a:t>
            </a:r>
          </a:p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ответственны за обучение и мониторинг процесса обучения своих учеников;</a:t>
            </a:r>
          </a:p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постоянно размышляют о своей практической работе и учатся на опыте;</a:t>
            </a:r>
          </a:p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– члены обучающихся сообществ.</a:t>
            </a:r>
          </a:p>
          <a:p>
            <a:pPr marL="0" indent="0" algn="just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3694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339222"/>
            <a:ext cx="9293577" cy="1059305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  </a:t>
            </a:r>
            <a:br>
              <a:rPr lang="ru-RU" sz="4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сертификации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C9AA821-FCEB-4EE5-BF0E-F8D683B91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9207" y="1449910"/>
            <a:ext cx="4488654" cy="344859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(4 компонента):</a:t>
            </a:r>
          </a:p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деятельности двух учащихся и отражает их развитие в процессе инструктажа;</a:t>
            </a:r>
          </a:p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 15-20 минут: взаимодействие со всем классом;</a:t>
            </a:r>
          </a:p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 15-20 минут: работа в малых группах;</a:t>
            </a:r>
          </a:p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отражающие сотрудничество с учителями и родителями.</a:t>
            </a:r>
          </a:p>
          <a:p>
            <a:pPr marL="0" indent="0" algn="just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3984B20-27DF-46BA-9AB6-C09065D58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3584" y="1456985"/>
            <a:ext cx="4488654" cy="344152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Тестирование:</a:t>
            </a:r>
          </a:p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заданий по 30 минут;</a:t>
            </a:r>
          </a:p>
          <a:p>
            <a:pPr algn="just"/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включает формулировку и 4 вопроса подсказки (задания носят открытый характер);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953D116-C37B-4350-A162-F78173DBF2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577" y="3516631"/>
            <a:ext cx="3919656" cy="261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0620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760" y="493307"/>
            <a:ext cx="10515600" cy="832417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 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CB242BA3-64E0-4196-A375-974AB6EA4DF0}"/>
              </a:ext>
            </a:extLst>
          </p:cNvPr>
          <p:cNvCxnSpPr/>
          <p:nvPr/>
        </p:nvCxnSpPr>
        <p:spPr>
          <a:xfrm flipH="1">
            <a:off x="2496312" y="1069848"/>
            <a:ext cx="2834640" cy="448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DB76155-EF12-4456-9DCB-CC851180E2F4}"/>
              </a:ext>
            </a:extLst>
          </p:cNvPr>
          <p:cNvSpPr txBox="1"/>
          <p:nvPr/>
        </p:nvSpPr>
        <p:spPr>
          <a:xfrm>
            <a:off x="968480" y="1548322"/>
            <a:ext cx="3055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275 баллов и выше – получение сертификата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3D68F8DE-BE2E-4C89-B270-3E579AC76E1B}"/>
              </a:ext>
            </a:extLst>
          </p:cNvPr>
          <p:cNvCxnSpPr/>
          <p:nvPr/>
        </p:nvCxnSpPr>
        <p:spPr>
          <a:xfrm>
            <a:off x="6565392" y="1012311"/>
            <a:ext cx="2560320" cy="448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866178D-2872-45DC-9B06-7E7998980FB5}"/>
              </a:ext>
            </a:extLst>
          </p:cNvPr>
          <p:cNvSpPr txBox="1"/>
          <p:nvPr/>
        </p:nvSpPr>
        <p:spPr>
          <a:xfrm>
            <a:off x="6839712" y="1625428"/>
            <a:ext cx="3950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275 баллов – дается 24 месяца на улучшение показателей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EEA290-3DCE-4418-98A8-F346C7553717}"/>
              </a:ext>
            </a:extLst>
          </p:cNvPr>
          <p:cNvSpPr txBox="1"/>
          <p:nvPr/>
        </p:nvSpPr>
        <p:spPr>
          <a:xfrm>
            <a:off x="2257018" y="2555912"/>
            <a:ext cx="767796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платная (2500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$)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предлагается поддержка в форме грантов, займов и пр.</a:t>
            </a:r>
          </a:p>
          <a:p>
            <a:pPr algn="ctr"/>
            <a:endParaRPr lang="ru-RU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с сертификатами стимулируются финансово. </a:t>
            </a:r>
          </a:p>
          <a:p>
            <a:pPr algn="ctr"/>
            <a:endParaRPr lang="ru-RU" sz="2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Северной Каролине з/п учителя с сертификатом до 5000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год выше.</a:t>
            </a:r>
          </a:p>
        </p:txBody>
      </p:sp>
    </p:spTree>
    <p:extLst>
      <p:ext uri="{BB962C8B-B14F-4D97-AF65-F5344CB8AC3E}">
        <p14:creationId xmlns:p14="http://schemas.microsoft.com/office/powerpoint/2010/main" val="35278027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5926"/>
            <a:ext cx="10515600" cy="832417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sz="4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7478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8271"/>
            <a:ext cx="10515600" cy="83241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Сертификация учителей в США*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C9AA821-FCEB-4EE5-BF0E-F8D683B9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392" y="1703693"/>
            <a:ext cx="9677683" cy="40021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  <a:p>
            <a:r>
              <a:rPr lang="ru-RU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Сертификация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процесс, который проходят учителя, имеющие несколько лет опыта преподавания, с целью официального признания своего </a:t>
            </a:r>
            <a:r>
              <a:rPr lang="ru-RU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продвинутого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статуса, выдающихся достижений и высокого уровня экспертности в профессии;</a:t>
            </a:r>
          </a:p>
          <a:p>
            <a:endParaRPr lang="ru-RU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Лицензирование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признание гос. органом, обычно на уровне штата, права преподавать конкретный предмет на определенной ступени обучения в конкретном штате;</a:t>
            </a:r>
          </a:p>
          <a:p>
            <a:endParaRPr lang="ru-RU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Сертифицирование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проводится на основе оценки профессиональных компетенции</a:t>
            </a:r>
          </a:p>
          <a:p>
            <a:pPr marL="0" indent="0">
              <a:buNone/>
            </a:pPr>
            <a:endParaRPr lang="ru-RU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на основе статьи: </a:t>
            </a:r>
            <a:r>
              <a:rPr lang="ru-RU" sz="23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Лучкина</a:t>
            </a:r>
            <a:r>
              <a:rPr lang="ru-RU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Т.В., Наказная Е.В. Оценка профессиональной компетентности учителя в США // Сибирский педагогический журнал 2009 г., № 10. С. 309-321.</a:t>
            </a:r>
          </a:p>
        </p:txBody>
      </p:sp>
    </p:spTree>
    <p:extLst>
      <p:ext uri="{BB962C8B-B14F-4D97-AF65-F5344CB8AC3E}">
        <p14:creationId xmlns:p14="http://schemas.microsoft.com/office/powerpoint/2010/main" val="81234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19" y="705033"/>
            <a:ext cx="10515600" cy="35972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C9AA821-FCEB-4EE5-BF0E-F8D683B9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257" y="1236466"/>
            <a:ext cx="10515600" cy="4385068"/>
          </a:xfrm>
        </p:spPr>
        <p:txBody>
          <a:bodyPr>
            <a:normAutofit/>
          </a:bodyPr>
          <a:lstStyle/>
          <a:p>
            <a:r>
              <a:rPr lang="ru-RU" sz="24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компетентность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интегральная характеристика, определяющая способность специалиста решать профессиональные проблемы и типичные профессиональные задачи, возникающие в реальных ситуациях профессиональной деятельности, с использованием знаний, профессионального и жизненного опыта, ценностей и наклонностей;</a:t>
            </a:r>
          </a:p>
          <a:p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Компетентность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знания + умения + отношения, которые соотносятся с контекстом ситуации;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Совет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независимая, неприбыльная, неправительственная организация. Управляется советом директоров, большинство – школьные учителя.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5ED5824-0FEA-4350-9A51-324ED124A3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861" y="5313872"/>
            <a:ext cx="1998788" cy="154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9450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192" y="837343"/>
            <a:ext cx="10515600" cy="83241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лицензирования и сертификации охватывают: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C9AA821-FCEB-4EE5-BF0E-F8D683B9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192" y="2218285"/>
            <a:ext cx="10515600" cy="3746849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академические умения;</a:t>
            </a:r>
          </a:p>
          <a:p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знания;</a:t>
            </a:r>
          </a:p>
          <a:p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методов обучения;</a:t>
            </a:r>
          </a:p>
          <a:p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уроков на практике.    </a:t>
            </a:r>
          </a:p>
          <a:p>
            <a:pPr marL="0" indent="0">
              <a:buNone/>
            </a:pPr>
            <a:endParaRPr lang="ru-RU" sz="2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96C4774-286C-46AD-97B9-B402A19D2C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780" y="4006738"/>
            <a:ext cx="2084027" cy="2084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475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896" y="681038"/>
            <a:ext cx="10515600" cy="83241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оценки профессиональной компетентности: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C9AA821-FCEB-4EE5-BF0E-F8D683B9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895" y="1876716"/>
            <a:ext cx="10634587" cy="336061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spcBef>
                <a:spcPts val="0"/>
              </a:spcBef>
              <a:buAutoNum type="romanUcPeriod"/>
            </a:pP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Лицензирование или первичное сертифицирование на уровне штата;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romanUcPeriod"/>
            </a:pP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сертифицирование;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romanUcPeriod"/>
            </a:pP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Сертифицирование через Национальный совет по профессиональным стандартам учителей.</a:t>
            </a:r>
          </a:p>
          <a:p>
            <a:pPr marL="0" indent="0" algn="ctr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735149F-E433-4996-9254-2291ABDF90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304" y="4654296"/>
            <a:ext cx="9034272" cy="208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1921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7118"/>
            <a:ext cx="10515600" cy="83241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 (лицензирование)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C9AA821-FCEB-4EE5-BF0E-F8D683B9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642" y="1673352"/>
            <a:ext cx="10515600" cy="370808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 каждый выпускник, планирующий работать в школе;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лицензия действует от 2 до 5 лет;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штат имеет свою систему лицензирования (Пенсильвания – 7 типов сертификатов, Вашингтон – 4, Нью-Джерси – 3);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экзаменов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PRAXIS,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некоторые штаты используют свои экзамены.</a:t>
            </a:r>
          </a:p>
          <a:p>
            <a:pPr marL="0" indent="0" algn="just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0A3F3DE-9299-4C72-A5C5-7013D684D9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3282" y="4422406"/>
            <a:ext cx="3395357" cy="226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864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9" y="359276"/>
            <a:ext cx="10515600" cy="75483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PRAXIS</a:t>
            </a:r>
            <a:endParaRPr lang="ru-RU" sz="40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 descr="Маркеры-галочки">
            <a:extLst>
              <a:ext uri="{FF2B5EF4-FFF2-40B4-BE49-F238E27FC236}">
                <a16:creationId xmlns:a16="http://schemas.microsoft.com/office/drawing/2014/main" id="{E763EA2A-25AC-4C09-9855-319B6EDAA4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11545" y="1213476"/>
            <a:ext cx="334550" cy="33455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06E06BC-041E-454D-B9E9-BB4FFCC81BA4}"/>
              </a:ext>
            </a:extLst>
          </p:cNvPr>
          <p:cNvSpPr txBox="1"/>
          <p:nvPr/>
        </p:nvSpPr>
        <p:spPr>
          <a:xfrm>
            <a:off x="2675752" y="1217316"/>
            <a:ext cx="7960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разрабатывается Службой по образовательному тестированию</a:t>
            </a:r>
          </a:p>
        </p:txBody>
      </p:sp>
      <p:pic>
        <p:nvPicPr>
          <p:cNvPr id="11" name="Рисунок 10" descr="Прямая стрелка">
            <a:extLst>
              <a:ext uri="{FF2B5EF4-FFF2-40B4-BE49-F238E27FC236}">
                <a16:creationId xmlns:a16="http://schemas.microsoft.com/office/drawing/2014/main" id="{2DF74F1E-497A-4137-AE25-327B49263C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5786431" y="1628105"/>
            <a:ext cx="618999" cy="54254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5B03A2C-037F-4486-90CF-8346EB228A8D}"/>
              </a:ext>
            </a:extLst>
          </p:cNvPr>
          <p:cNvSpPr txBox="1"/>
          <p:nvPr/>
        </p:nvSpPr>
        <p:spPr>
          <a:xfrm>
            <a:off x="838128" y="2211576"/>
            <a:ext cx="10669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(представители науки, образования, школьной администрации, учителя-предметники)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3FBA56-9D34-48D0-B53E-1E70E4C0B6AC}"/>
              </a:ext>
            </a:extLst>
          </p:cNvPr>
          <p:cNvSpPr txBox="1"/>
          <p:nvPr/>
        </p:nvSpPr>
        <p:spPr>
          <a:xfrm>
            <a:off x="3659823" y="3144812"/>
            <a:ext cx="4872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по каждому разделу и вопросу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D6FD08-FC2E-442D-825B-6588AA4495A1}"/>
              </a:ext>
            </a:extLst>
          </p:cNvPr>
          <p:cNvSpPr txBox="1"/>
          <p:nvPr/>
        </p:nvSpPr>
        <p:spPr>
          <a:xfrm>
            <a:off x="4449847" y="4132055"/>
            <a:ext cx="344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статистическая проверка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2F8C06F-D438-45E7-A24F-7885A24B1A43}"/>
              </a:ext>
            </a:extLst>
          </p:cNvPr>
          <p:cNvSpPr txBox="1"/>
          <p:nvPr/>
        </p:nvSpPr>
        <p:spPr>
          <a:xfrm>
            <a:off x="2732489" y="5068066"/>
            <a:ext cx="6880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на валидность, надежность, репрезентативность</a:t>
            </a:r>
          </a:p>
        </p:txBody>
      </p:sp>
      <p:pic>
        <p:nvPicPr>
          <p:cNvPr id="16" name="Рисунок 15" descr="Прямая стрелка">
            <a:extLst>
              <a:ext uri="{FF2B5EF4-FFF2-40B4-BE49-F238E27FC236}">
                <a16:creationId xmlns:a16="http://schemas.microsoft.com/office/drawing/2014/main" id="{A48D69CA-8207-45D8-A392-CCA134F2BB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5786431" y="2614221"/>
            <a:ext cx="618999" cy="542547"/>
          </a:xfrm>
          <a:prstGeom prst="rect">
            <a:avLst/>
          </a:prstGeom>
        </p:spPr>
      </p:pic>
      <p:pic>
        <p:nvPicPr>
          <p:cNvPr id="17" name="Рисунок 16" descr="Прямая стрелка">
            <a:extLst>
              <a:ext uri="{FF2B5EF4-FFF2-40B4-BE49-F238E27FC236}">
                <a16:creationId xmlns:a16="http://schemas.microsoft.com/office/drawing/2014/main" id="{10D3463A-BB2A-48D0-B058-62BD76220E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5786431" y="3552370"/>
            <a:ext cx="618999" cy="542547"/>
          </a:xfrm>
          <a:prstGeom prst="rect">
            <a:avLst/>
          </a:prstGeom>
        </p:spPr>
      </p:pic>
      <p:pic>
        <p:nvPicPr>
          <p:cNvPr id="18" name="Рисунок 17" descr="Прямая стрелка">
            <a:extLst>
              <a:ext uri="{FF2B5EF4-FFF2-40B4-BE49-F238E27FC236}">
                <a16:creationId xmlns:a16="http://schemas.microsoft.com/office/drawing/2014/main" id="{E78D7F5D-DA8A-41B9-9A82-5CD1BFC01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5786431" y="4517389"/>
            <a:ext cx="618999" cy="54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7582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4" grpId="0"/>
      <p:bldP spid="15" grpId="0"/>
      <p:bldP spid="20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434AAD8-ADBA-4E4E-964C-E6F96B04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483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PRAXIS</a:t>
            </a:r>
            <a:endParaRPr lang="ru-RU" sz="40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 descr="Маркеры-галочки">
            <a:extLst>
              <a:ext uri="{FF2B5EF4-FFF2-40B4-BE49-F238E27FC236}">
                <a16:creationId xmlns:a16="http://schemas.microsoft.com/office/drawing/2014/main" id="{E763EA2A-25AC-4C09-9855-319B6EDAA4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2785" y="1216630"/>
            <a:ext cx="334550" cy="33455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06E06BC-041E-454D-B9E9-BB4FFCC81BA4}"/>
              </a:ext>
            </a:extLst>
          </p:cNvPr>
          <p:cNvSpPr txBox="1"/>
          <p:nvPr/>
        </p:nvSpPr>
        <p:spPr>
          <a:xfrm>
            <a:off x="1757187" y="1216630"/>
            <a:ext cx="6305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ТИПА</a:t>
            </a:r>
          </a:p>
        </p:txBody>
      </p:sp>
      <p:pic>
        <p:nvPicPr>
          <p:cNvPr id="7" name="Рисунок 6" descr="Контрольный список">
            <a:extLst>
              <a:ext uri="{FF2B5EF4-FFF2-40B4-BE49-F238E27FC236}">
                <a16:creationId xmlns:a16="http://schemas.microsoft.com/office/drawing/2014/main" id="{9B9681EE-A93D-414F-829F-0269E6AF01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656" y="2064076"/>
            <a:ext cx="623360" cy="7680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35826-D89B-4775-92B9-E879746F70EC}"/>
              </a:ext>
            </a:extLst>
          </p:cNvPr>
          <p:cNvSpPr txBox="1"/>
          <p:nvPr/>
        </p:nvSpPr>
        <p:spPr>
          <a:xfrm>
            <a:off x="1883664" y="2078570"/>
            <a:ext cx="7295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PRAXIS I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оценка основных 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допрофессиональных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способностей (письмо, чтение, математика)</a:t>
            </a:r>
          </a:p>
        </p:txBody>
      </p:sp>
      <p:pic>
        <p:nvPicPr>
          <p:cNvPr id="12" name="Рисунок 11" descr="Контрольный список">
            <a:extLst>
              <a:ext uri="{FF2B5EF4-FFF2-40B4-BE49-F238E27FC236}">
                <a16:creationId xmlns:a16="http://schemas.microsoft.com/office/drawing/2014/main" id="{509A295A-F998-4F8D-83EC-B11BA97AA8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8280" y="3068061"/>
            <a:ext cx="623360" cy="76802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4E93735-2710-4BB8-B0A5-3F3445E6AFA0}"/>
              </a:ext>
            </a:extLst>
          </p:cNvPr>
          <p:cNvSpPr txBox="1"/>
          <p:nvPr/>
        </p:nvSpPr>
        <p:spPr>
          <a:xfrm>
            <a:off x="1883664" y="3068061"/>
            <a:ext cx="6464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PRAXIS II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 конкретному предмету и методической подготовке по предмету</a:t>
            </a:r>
          </a:p>
        </p:txBody>
      </p:sp>
      <p:pic>
        <p:nvPicPr>
          <p:cNvPr id="17" name="Рисунок 16" descr="Контрольный список">
            <a:extLst>
              <a:ext uri="{FF2B5EF4-FFF2-40B4-BE49-F238E27FC236}">
                <a16:creationId xmlns:a16="http://schemas.microsoft.com/office/drawing/2014/main" id="{BCC10D0D-6E6C-4A35-B487-FCEDF3D9A7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8280" y="4183599"/>
            <a:ext cx="623360" cy="76802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9EEDA65-FE3B-447E-8040-020ED1CC4454}"/>
              </a:ext>
            </a:extLst>
          </p:cNvPr>
          <p:cNvSpPr txBox="1"/>
          <p:nvPr/>
        </p:nvSpPr>
        <p:spPr>
          <a:xfrm>
            <a:off x="1883664" y="4156668"/>
            <a:ext cx="6620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PRAXIS III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оценивает способности начинающего учителя в классном окружении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809939F-8FD2-43BD-B5EE-D525F68DBF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473" y="3075018"/>
            <a:ext cx="3579042" cy="2871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7491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9B71832-4C1D-4F3F-AC3A-1CDCBBCD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91206"/>
            <a:ext cx="9291215" cy="1049235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PRAXIS II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E716508-089C-4096-943B-8BBB786A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206" y="1040387"/>
            <a:ext cx="9291215" cy="39198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язык, литература, сочинение (ПРИМЕР):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Длительность по времени = 120 минут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части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вопросов: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вопросов – по литературе и пониманию текста;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вопросов – по языку и лингвистике;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вопросов – по сочинению и риторике.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5E38DDC-E786-4AC9-BA67-00B65EEAAA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581" y="3782749"/>
            <a:ext cx="3142660" cy="2356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4411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759</Words>
  <Application>Microsoft Office PowerPoint</Application>
  <PresentationFormat>Широкоэкранный</PresentationFormat>
  <Paragraphs>98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Специальное оформление</vt:lpstr>
      <vt:lpstr>Сертификация учителей в США</vt:lpstr>
      <vt:lpstr>Сертификация учителей в США*</vt:lpstr>
      <vt:lpstr>Основные понятия</vt:lpstr>
      <vt:lpstr>Программы лицензирования и сертификации охватывают:</vt:lpstr>
      <vt:lpstr>Этапы оценки профессиональной компетентности:</vt:lpstr>
      <vt:lpstr>Специфика I этапа (лицензирование)</vt:lpstr>
      <vt:lpstr>PRAXIS</vt:lpstr>
      <vt:lpstr>PRAXIS</vt:lpstr>
      <vt:lpstr>PRAXIS II</vt:lpstr>
      <vt:lpstr>PRAXIS III</vt:lpstr>
      <vt:lpstr>Специфика II этапа  (профессиональный сертификат продвинутого уровня)</vt:lpstr>
      <vt:lpstr>Специфика II этапа  (профессиональный сертификат продвинутого уровня)</vt:lpstr>
      <vt:lpstr>Специфика III этапа  (добровольное сертифицирование через Национальный совет)</vt:lpstr>
      <vt:lpstr>III этап   критерии оценивания</vt:lpstr>
      <vt:lpstr>III этап   процесс сертификации</vt:lpstr>
      <vt:lpstr>III этап   </vt:lpstr>
      <vt:lpstr>Спасибо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Бикбаев</dc:creator>
  <cp:lastModifiedBy>марина чернышева</cp:lastModifiedBy>
  <cp:revision>15</cp:revision>
  <dcterms:created xsi:type="dcterms:W3CDTF">2020-11-27T08:00:47Z</dcterms:created>
  <dcterms:modified xsi:type="dcterms:W3CDTF">2020-12-08T09:33:24Z</dcterms:modified>
</cp:coreProperties>
</file>